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99" r:id="rId2"/>
  </p:sldMasterIdLst>
  <p:handoutMasterIdLst>
    <p:handoutMasterId r:id="rId21"/>
  </p:handoutMasterIdLst>
  <p:sldIdLst>
    <p:sldId id="256" r:id="rId3"/>
    <p:sldId id="258" r:id="rId4"/>
    <p:sldId id="259" r:id="rId5"/>
    <p:sldId id="260" r:id="rId6"/>
    <p:sldId id="288" r:id="rId7"/>
    <p:sldId id="268" r:id="rId8"/>
    <p:sldId id="302" r:id="rId9"/>
    <p:sldId id="271" r:id="rId10"/>
    <p:sldId id="272" r:id="rId11"/>
    <p:sldId id="273" r:id="rId12"/>
    <p:sldId id="291" r:id="rId13"/>
    <p:sldId id="274" r:id="rId14"/>
    <p:sldId id="275" r:id="rId15"/>
    <p:sldId id="276" r:id="rId16"/>
    <p:sldId id="277" r:id="rId17"/>
    <p:sldId id="304" r:id="rId18"/>
    <p:sldId id="303" r:id="rId19"/>
    <p:sldId id="305" r:id="rId20"/>
  </p:sldIdLst>
  <p:sldSz cx="9144000" cy="6858000" type="screen4x3"/>
  <p:notesSz cx="7077075" cy="936942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794" y="-3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6406" cy="46824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9036" y="1"/>
            <a:ext cx="3066406" cy="46824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37F316-E571-46A1-A564-2ABD031D58EF}" type="datetimeFigureOut">
              <a:rPr lang="en-GB" smtClean="0"/>
              <a:t>16/06/2015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9644"/>
            <a:ext cx="3066406" cy="4682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9036" y="8899644"/>
            <a:ext cx="3066406" cy="4682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E1BC8E-8B05-4A5E-A626-0070D96F66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379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ES" sz="2800">
                <a:solidFill>
                  <a:srgbClr val="000000"/>
                </a:solidFill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44083 w 64000"/>
                <a:gd name="T28" fmla="*/ -29639 h 64000"/>
                <a:gd name="T29" fmla="*/ 44083 w 64000"/>
                <a:gd name="T30" fmla="*/ 29639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ES" sz="2800">
                <a:solidFill>
                  <a:srgbClr val="000000"/>
                </a:solidFill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994 w 64000"/>
                <a:gd name="T28" fmla="*/ -25761 h 64000"/>
                <a:gd name="T29" fmla="*/ 50994 w 64000"/>
                <a:gd name="T30" fmla="*/ 25761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ES" sz="2800">
                <a:solidFill>
                  <a:srgbClr val="000000"/>
                </a:solidFill>
              </a:endParaRPr>
            </a:p>
          </p:txBody>
        </p:sp>
      </p:grpSp>
      <p:sp>
        <p:nvSpPr>
          <p:cNvPr id="6759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A8042-9B61-47CD-86F4-B548DE3D534A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120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E46D5F-2EC5-4935-A8FE-3FD05F6D8F9B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33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90B5CF-A810-4FAA-B6DE-5B2BA90C1D3D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1524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es-ES" noProof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>
                <a:solidFill>
                  <a:srgbClr val="000000"/>
                </a:solidFill>
              </a:rPr>
              <a:t>Juan Manuel Sinde 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9F1CC-1E8B-4F76-BEFF-C7C323DC7639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400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ES" sz="2800">
                <a:solidFill>
                  <a:srgbClr val="000000"/>
                </a:solidFill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44083 w 64000"/>
                <a:gd name="T28" fmla="*/ -29639 h 64000"/>
                <a:gd name="T29" fmla="*/ 44083 w 64000"/>
                <a:gd name="T30" fmla="*/ 29639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ES" sz="2800">
                <a:solidFill>
                  <a:srgbClr val="000000"/>
                </a:solidFill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994 w 64000"/>
                <a:gd name="T28" fmla="*/ -25761 h 64000"/>
                <a:gd name="T29" fmla="*/ 50994 w 64000"/>
                <a:gd name="T30" fmla="*/ 25761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ES" sz="2800">
                <a:solidFill>
                  <a:srgbClr val="000000"/>
                </a:solidFill>
              </a:endParaRPr>
            </a:p>
          </p:txBody>
        </p:sp>
      </p:grpSp>
      <p:sp>
        <p:nvSpPr>
          <p:cNvPr id="6759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A8042-9B61-47CD-86F4-B548DE3D534A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76789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39ED0-A442-45FF-8494-6F025A8FD77C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8330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6C5BC-7EAD-48BF-B44D-75D0218AAB64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715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30953-7F99-4D06-8DCD-00871A8D1152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839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D9990-E82F-4DC8-857F-D45F2045F08D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6573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5914C7-15B1-4D3C-8931-680B9740D02B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0832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BF49BC-6AE9-4533-9C51-E8CD2034AE6D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973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39ED0-A442-45FF-8494-6F025A8FD77C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126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6BF1B-86EC-417E-A161-B327E73C1B3F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9236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B0EAFA-F7E2-49D8-96BD-B3C566EAE484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4883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E46D5F-2EC5-4935-A8FE-3FD05F6D8F9B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7633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90B5CF-A810-4FAA-B6DE-5B2BA90C1D3D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0877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es-ES" noProof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>
                <a:solidFill>
                  <a:srgbClr val="000000"/>
                </a:solidFill>
              </a:rPr>
              <a:t>Juan Manuel Sinde 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9F1CC-1E8B-4F76-BEFF-C7C323DC7639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536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6C5BC-7EAD-48BF-B44D-75D0218AAB64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570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30953-7F99-4D06-8DCD-00871A8D1152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153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D9990-E82F-4DC8-857F-D45F2045F08D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84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5914C7-15B1-4D3C-8931-680B9740D02B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546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BF49BC-6AE9-4533-9C51-E8CD2034AE6D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312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6BF1B-86EC-417E-A161-B327E73C1B3F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240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B0EAFA-F7E2-49D8-96BD-B3C566EAE484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066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296 w 64000"/>
                <a:gd name="T28" fmla="*/ -26244 h 64000"/>
                <a:gd name="T29" fmla="*/ 50296 w 64000"/>
                <a:gd name="T30" fmla="*/ 26244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ES" sz="2800">
                <a:solidFill>
                  <a:srgbClr val="000000"/>
                </a:solidFill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077 w 64000"/>
                <a:gd name="T28" fmla="*/ -26412 h 64000"/>
                <a:gd name="T29" fmla="*/ 50077 w 64000"/>
                <a:gd name="T30" fmla="*/ 26412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ES" sz="2800">
                <a:solidFill>
                  <a:srgbClr val="000000"/>
                </a:solidFill>
              </a:endParaRPr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ES" sz="2800">
                <a:solidFill>
                  <a:srgbClr val="000000"/>
                </a:solidFill>
              </a:endParaRPr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texto del patrón</a:t>
            </a:r>
          </a:p>
          <a:p>
            <a:pPr lvl="1"/>
            <a:r>
              <a:rPr lang="es-ES" altLang="es-ES" smtClean="0"/>
              <a:t>Segundo nivel</a:t>
            </a:r>
          </a:p>
          <a:p>
            <a:pPr lvl="2"/>
            <a:r>
              <a:rPr lang="es-ES" altLang="es-ES" smtClean="0"/>
              <a:t>Tercer nivel</a:t>
            </a:r>
          </a:p>
          <a:p>
            <a:pPr lvl="3"/>
            <a:r>
              <a:rPr lang="es-ES" altLang="es-ES" smtClean="0"/>
              <a:t>Cuarto nivel</a:t>
            </a:r>
          </a:p>
          <a:p>
            <a:pPr lvl="4"/>
            <a:r>
              <a:rPr lang="es-ES" altLang="es-ES" smtClean="0"/>
              <a:t>Quinto nivel</a:t>
            </a:r>
          </a:p>
        </p:txBody>
      </p:sp>
      <p:sp>
        <p:nvSpPr>
          <p:cNvPr id="6656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656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657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3B976D-17A8-43D2-B555-17DE67F666E2}" type="slidenum">
              <a:rPr lang="es-E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515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296 w 64000"/>
                <a:gd name="T28" fmla="*/ -26244 h 64000"/>
                <a:gd name="T29" fmla="*/ 50296 w 64000"/>
                <a:gd name="T30" fmla="*/ 26244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ES" sz="2800">
                <a:solidFill>
                  <a:srgbClr val="000000"/>
                </a:solidFill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077 w 64000"/>
                <a:gd name="T28" fmla="*/ -26412 h 64000"/>
                <a:gd name="T29" fmla="*/ 50077 w 64000"/>
                <a:gd name="T30" fmla="*/ 26412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ES" sz="2800">
                <a:solidFill>
                  <a:srgbClr val="000000"/>
                </a:solidFill>
              </a:endParaRPr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ES" sz="2800">
                <a:solidFill>
                  <a:srgbClr val="000000"/>
                </a:solidFill>
              </a:endParaRPr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texto del patrón</a:t>
            </a:r>
          </a:p>
          <a:p>
            <a:pPr lvl="1"/>
            <a:r>
              <a:rPr lang="es-ES" altLang="es-ES" smtClean="0"/>
              <a:t>Segundo nivel</a:t>
            </a:r>
          </a:p>
          <a:p>
            <a:pPr lvl="2"/>
            <a:r>
              <a:rPr lang="es-ES" altLang="es-ES" smtClean="0"/>
              <a:t>Tercer nivel</a:t>
            </a:r>
          </a:p>
          <a:p>
            <a:pPr lvl="3"/>
            <a:r>
              <a:rPr lang="es-ES" altLang="es-ES" smtClean="0"/>
              <a:t>Cuarto nivel</a:t>
            </a:r>
          </a:p>
          <a:p>
            <a:pPr lvl="4"/>
            <a:r>
              <a:rPr lang="es-ES" altLang="es-ES" smtClean="0"/>
              <a:t>Quinto nivel</a:t>
            </a:r>
          </a:p>
        </p:txBody>
      </p:sp>
      <p:sp>
        <p:nvSpPr>
          <p:cNvPr id="6656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656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657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3B976D-17A8-43D2-B555-17DE67F666E2}" type="slidenum">
              <a:rPr lang="es-E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018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4400" b="1" dirty="0" smtClean="0"/>
              <a:t> </a:t>
            </a:r>
            <a:endParaRPr lang="es-ES" sz="4400" b="1" dirty="0"/>
          </a:p>
        </p:txBody>
      </p:sp>
      <p:sp>
        <p:nvSpPr>
          <p:cNvPr id="3" name="2 Subtítul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4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MONDRAGON </a:t>
            </a:r>
            <a:r>
              <a:rPr lang="en-GB" sz="4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Cooperative </a:t>
            </a:r>
            <a:r>
              <a:rPr lang="cs-CZ" sz="4400" b="1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Corporation</a:t>
            </a:r>
            <a:r>
              <a:rPr lang="en-GB" sz="4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(MCC)</a:t>
            </a:r>
            <a:endParaRPr lang="cs-CZ" sz="44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buNone/>
            </a:pPr>
            <a:endParaRPr lang="en-GB" sz="44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cs-CZ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Příklad z dobré praxe - Best </a:t>
            </a:r>
            <a:r>
              <a:rPr lang="cs-CZ" sz="2800" b="1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practice</a:t>
            </a:r>
            <a:endParaRPr lang="en-GB" sz="28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cs-CZ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Červen 2015</a:t>
            </a:r>
            <a:endParaRPr lang="en-GB" sz="28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cs-CZ" sz="4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endParaRPr lang="en-GB" sz="44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09516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75656" y="764704"/>
            <a:ext cx="7313612" cy="1143000"/>
          </a:xfrm>
        </p:spPr>
        <p:txBody>
          <a:bodyPr/>
          <a:lstStyle/>
          <a:p>
            <a:r>
              <a:rPr lang="es-ES" sz="4400" b="1" dirty="0" smtClean="0"/>
              <a:t>4.</a:t>
            </a:r>
            <a:r>
              <a:rPr lang="cs-CZ" sz="4400" b="1" dirty="0" smtClean="0"/>
              <a:t> Daňové </a:t>
            </a:r>
            <a:r>
              <a:rPr lang="cs-CZ" sz="4400" b="1" dirty="0"/>
              <a:t>výhody</a:t>
            </a:r>
            <a:r>
              <a:rPr lang="es-ES" sz="4400" b="1" dirty="0" smtClean="0"/>
              <a:t/>
            </a:r>
            <a:br>
              <a:rPr lang="es-ES" sz="4400" b="1" dirty="0" smtClean="0"/>
            </a:br>
            <a:endParaRPr lang="es-ES" sz="4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Mnohem důležitější byly v prvních </a:t>
            </a:r>
            <a:r>
              <a:rPr lang="cs-CZ" dirty="0" smtClean="0"/>
              <a:t>letech podnikání </a:t>
            </a:r>
            <a:r>
              <a:rPr lang="cs-CZ" dirty="0" err="1" smtClean="0"/>
              <a:t>Mondragonu</a:t>
            </a:r>
            <a:endParaRPr lang="cs-CZ" dirty="0" smtClean="0"/>
          </a:p>
          <a:p>
            <a:r>
              <a:rPr lang="cs-CZ" dirty="0" smtClean="0"/>
              <a:t>Nyní </a:t>
            </a:r>
            <a:r>
              <a:rPr lang="cs-CZ" dirty="0"/>
              <a:t>jsou efektivně využívané k podpoře Výzkumných center, </a:t>
            </a:r>
            <a:r>
              <a:rPr lang="cs-CZ" dirty="0" err="1" smtClean="0"/>
              <a:t>Mondragonské</a:t>
            </a:r>
            <a:r>
              <a:rPr lang="cs-CZ" dirty="0" smtClean="0"/>
              <a:t> univerzity </a:t>
            </a:r>
            <a:r>
              <a:rPr lang="cs-CZ" dirty="0"/>
              <a:t>a pro pomoc neziskovým organizacím družstva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61801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75656" y="764704"/>
            <a:ext cx="7313612" cy="1143000"/>
          </a:xfrm>
        </p:spPr>
        <p:txBody>
          <a:bodyPr/>
          <a:lstStyle/>
          <a:p>
            <a:r>
              <a:rPr lang="cs-CZ" b="1" dirty="0" smtClean="0"/>
              <a:t>Klíčové </a:t>
            </a:r>
            <a:r>
              <a:rPr lang="cs-CZ" b="1" dirty="0"/>
              <a:t>faktory úspěchu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(</a:t>
            </a:r>
            <a:r>
              <a:rPr lang="cs-CZ" b="1" dirty="0"/>
              <a:t>na </a:t>
            </a:r>
            <a:r>
              <a:rPr lang="cs-CZ" b="1" dirty="0" smtClean="0"/>
              <a:t>úrovni </a:t>
            </a:r>
            <a:r>
              <a:rPr lang="cs-CZ" b="1" dirty="0" smtClean="0"/>
              <a:t>celé korporace)</a:t>
            </a:r>
            <a:r>
              <a:rPr lang="cs-CZ" dirty="0"/>
              <a:t/>
            </a:r>
            <a:br>
              <a:rPr lang="cs-CZ" dirty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31640" y="1484784"/>
            <a:ext cx="7313612" cy="4114800"/>
          </a:xfrm>
        </p:spPr>
        <p:txBody>
          <a:bodyPr/>
          <a:lstStyle/>
          <a:p>
            <a:pPr marL="0" indent="0">
              <a:buNone/>
            </a:pPr>
            <a:r>
              <a:rPr lang="cs-CZ" sz="3200" dirty="0" smtClean="0"/>
              <a:t>1. Fondy </a:t>
            </a:r>
            <a:r>
              <a:rPr lang="cs-CZ" sz="3200" dirty="0"/>
              <a:t>solidarity a </a:t>
            </a:r>
            <a:r>
              <a:rPr lang="cs-CZ" sz="3200" dirty="0" smtClean="0"/>
              <a:t>realokace zaměstnanců / členů</a:t>
            </a:r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 smtClean="0"/>
              <a:t>2. Model </a:t>
            </a:r>
            <a:r>
              <a:rPr lang="cs-CZ" sz="3200" dirty="0"/>
              <a:t>korporátního managementu </a:t>
            </a:r>
            <a:br>
              <a:rPr lang="cs-CZ" sz="3200" dirty="0"/>
            </a:br>
            <a:r>
              <a:rPr lang="cs-CZ" sz="3200" dirty="0" smtClean="0"/>
              <a:t>3. Výměna nejlepších zkušeností</a:t>
            </a:r>
          </a:p>
          <a:p>
            <a:pPr marL="0" indent="0">
              <a:buNone/>
            </a:pPr>
            <a:r>
              <a:rPr lang="cs-CZ" sz="3200" dirty="0" smtClean="0"/>
              <a:t>4. Podpora manažerských týmů</a:t>
            </a:r>
          </a:p>
          <a:p>
            <a:pPr marL="0" indent="0">
              <a:buNone/>
            </a:pPr>
            <a:r>
              <a:rPr lang="cs-CZ" sz="3200" dirty="0" smtClean="0"/>
              <a:t>5. Lobování </a:t>
            </a:r>
            <a:r>
              <a:rPr lang="cs-CZ" sz="3200" dirty="0"/>
              <a:t>ve veřejné správě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3140621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47664" y="332656"/>
            <a:ext cx="7313612" cy="1296144"/>
          </a:xfrm>
        </p:spPr>
        <p:txBody>
          <a:bodyPr/>
          <a:lstStyle/>
          <a:p>
            <a:r>
              <a:rPr lang="cs-CZ" b="1" dirty="0" smtClean="0"/>
              <a:t>1</a:t>
            </a:r>
            <a:r>
              <a:rPr lang="cs-CZ" b="1" dirty="0"/>
              <a:t>. Fondy solidarity a realokace zaměstnanců / členů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 smtClean="0"/>
              <a:t>Každé družstvo odvádí 10-30</a:t>
            </a:r>
            <a:r>
              <a:rPr lang="cs-CZ" sz="2800" dirty="0"/>
              <a:t>% </a:t>
            </a:r>
            <a:r>
              <a:rPr lang="cs-CZ" sz="2800" dirty="0" smtClean="0"/>
              <a:t>ze zisku na pomoc:</a:t>
            </a:r>
          </a:p>
          <a:p>
            <a:r>
              <a:rPr lang="cs-CZ" sz="2800" dirty="0" smtClean="0"/>
              <a:t>Družstvům </a:t>
            </a:r>
            <a:r>
              <a:rPr lang="cs-CZ" sz="2800" dirty="0"/>
              <a:t>v </a:t>
            </a:r>
            <a:r>
              <a:rPr lang="cs-CZ" sz="2800" dirty="0" smtClean="0"/>
              <a:t>obtížných situacích – pomoc finanční či případně pomoc s realokací zaměstnanců</a:t>
            </a:r>
          </a:p>
          <a:p>
            <a:r>
              <a:rPr lang="cs-CZ" sz="2800" dirty="0" smtClean="0"/>
              <a:t>Při investování do zahraničí</a:t>
            </a:r>
          </a:p>
          <a:p>
            <a:r>
              <a:rPr lang="cs-CZ" sz="2800" dirty="0" smtClean="0"/>
              <a:t>Zakládání </a:t>
            </a:r>
            <a:r>
              <a:rPr lang="cs-CZ" sz="2800" dirty="0"/>
              <a:t>výzkumných </a:t>
            </a:r>
            <a:r>
              <a:rPr lang="cs-CZ" sz="2800" dirty="0" smtClean="0"/>
              <a:t>center</a:t>
            </a:r>
          </a:p>
          <a:p>
            <a:r>
              <a:rPr lang="cs-CZ" sz="2800" dirty="0" smtClean="0"/>
              <a:t>Pokrytí nákladů centrály – asi 80 zaměstnanců</a:t>
            </a:r>
          </a:p>
          <a:p>
            <a:r>
              <a:rPr lang="cs-CZ" sz="2800" dirty="0" smtClean="0"/>
              <a:t>Univerzity </a:t>
            </a:r>
            <a:r>
              <a:rPr lang="cs-CZ" sz="2800" dirty="0" err="1" smtClean="0"/>
              <a:t>Mondragon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19939973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31640" y="692696"/>
            <a:ext cx="7313612" cy="1143000"/>
          </a:xfrm>
        </p:spPr>
        <p:txBody>
          <a:bodyPr/>
          <a:lstStyle/>
          <a:p>
            <a:r>
              <a:rPr lang="cs-CZ" sz="4400" b="1" dirty="0" smtClean="0"/>
              <a:t>2. Korporátní model řízení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Člen EFQM – </a:t>
            </a:r>
            <a:r>
              <a:rPr lang="cs-CZ" dirty="0" err="1"/>
              <a:t>E</a:t>
            </a:r>
            <a:r>
              <a:rPr lang="cs-CZ" dirty="0" err="1" smtClean="0"/>
              <a:t>uropean</a:t>
            </a:r>
            <a:r>
              <a:rPr lang="cs-CZ" dirty="0" smtClean="0"/>
              <a:t> </a:t>
            </a:r>
            <a:r>
              <a:rPr lang="cs-CZ" dirty="0" err="1"/>
              <a:t>F</a:t>
            </a:r>
            <a:r>
              <a:rPr lang="cs-CZ" dirty="0" err="1" smtClean="0"/>
              <a:t>oundation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Quality</a:t>
            </a:r>
            <a:r>
              <a:rPr lang="cs-CZ" dirty="0" smtClean="0"/>
              <a:t> Management – non profit členská organizace založená v Bruselu v roce 1989 na podporu zvýšení konkurenceschopnosti evropské ekonomiky</a:t>
            </a:r>
          </a:p>
          <a:p>
            <a:r>
              <a:rPr lang="cs-CZ" dirty="0" err="1" smtClean="0"/>
              <a:t>Mondragon</a:t>
            </a:r>
            <a:r>
              <a:rPr lang="cs-CZ" dirty="0" smtClean="0"/>
              <a:t> využívá poznatků z modelu řízení EFQM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57254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31640" y="980728"/>
            <a:ext cx="7313612" cy="1143000"/>
          </a:xfrm>
        </p:spPr>
        <p:txBody>
          <a:bodyPr/>
          <a:lstStyle/>
          <a:p>
            <a:r>
              <a:rPr lang="cs-CZ" sz="4400" b="1" dirty="0" smtClean="0"/>
              <a:t>3</a:t>
            </a:r>
            <a:r>
              <a:rPr lang="cs-CZ" sz="4400" b="1" dirty="0"/>
              <a:t>. Výměna nejlepších zkušeností</a:t>
            </a:r>
            <a:r>
              <a:rPr lang="es-ES" sz="4400" b="1" dirty="0"/>
              <a:t/>
            </a:r>
            <a:br>
              <a:rPr lang="es-ES" sz="4400" b="1" dirty="0"/>
            </a:br>
            <a:endParaRPr lang="es-ES" sz="4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/>
              <a:t>Kultura otevřené výměny informací mezi družstvy</a:t>
            </a:r>
            <a:endParaRPr lang="en-GB" sz="3600" dirty="0"/>
          </a:p>
          <a:p>
            <a:pPr marL="0" indent="0">
              <a:buNone/>
            </a:pPr>
            <a:endParaRPr lang="en-GB" dirty="0"/>
          </a:p>
          <a:p>
            <a:pPr algn="ctr" eaLnBrk="1" hangingPunct="1">
              <a:buNone/>
            </a:pPr>
            <a:endParaRPr lang="es-ES" altLang="es-ES" dirty="0"/>
          </a:p>
          <a:p>
            <a:pPr algn="ctr" eaLnBrk="1" hangingPunct="1">
              <a:buNone/>
            </a:pPr>
            <a:endParaRPr lang="es-ES" altLang="es-ES" sz="3200" dirty="0" smtClean="0"/>
          </a:p>
          <a:p>
            <a:pPr eaLnBrk="1" hangingPunct="1">
              <a:buNone/>
            </a:pPr>
            <a:endParaRPr lang="es-ES" altLang="es-ES" sz="20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92938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75656" y="692696"/>
            <a:ext cx="7313612" cy="1143000"/>
          </a:xfrm>
        </p:spPr>
        <p:txBody>
          <a:bodyPr/>
          <a:lstStyle/>
          <a:p>
            <a:r>
              <a:rPr lang="cs-CZ" b="1" dirty="0" smtClean="0"/>
              <a:t>4. Podpora manažerských týmů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 smtClean="0"/>
              <a:t>Školící středisko </a:t>
            </a:r>
            <a:r>
              <a:rPr lang="cs-CZ" sz="3600" dirty="0" err="1" smtClean="0"/>
              <a:t>Mondragonu</a:t>
            </a:r>
            <a:endParaRPr lang="cs-CZ" sz="3600" dirty="0" smtClean="0"/>
          </a:p>
          <a:p>
            <a:r>
              <a:rPr lang="cs-CZ" sz="3600" dirty="0" smtClean="0"/>
              <a:t>Koučování </a:t>
            </a:r>
            <a:r>
              <a:rPr lang="cs-CZ" sz="3600" dirty="0"/>
              <a:t>generálních </a:t>
            </a:r>
            <a:r>
              <a:rPr lang="cs-CZ" sz="3600" dirty="0" smtClean="0"/>
              <a:t>ředitelů</a:t>
            </a:r>
          </a:p>
          <a:p>
            <a:r>
              <a:rPr lang="cs-CZ" sz="3600" dirty="0" smtClean="0"/>
              <a:t>Realokace </a:t>
            </a:r>
            <a:r>
              <a:rPr lang="cs-CZ" sz="3600" dirty="0"/>
              <a:t>"vyhořelých" manažerů</a:t>
            </a:r>
            <a:endParaRPr lang="es-ES" sz="3600" dirty="0"/>
          </a:p>
          <a:p>
            <a:pPr marL="0" indent="0">
              <a:buNone/>
            </a:pPr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235692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5. Lobování ve veřejné správě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Vztahy s vládou</a:t>
            </a:r>
            <a:endParaRPr lang="es-ES" dirty="0"/>
          </a:p>
          <a:p>
            <a:r>
              <a:rPr lang="cs-CZ" dirty="0" smtClean="0"/>
              <a:t>Legislativa v oblasti družstevnictví</a:t>
            </a:r>
          </a:p>
          <a:p>
            <a:r>
              <a:rPr lang="cs-CZ" dirty="0" smtClean="0"/>
              <a:t>Daňová pravidla pro družstva</a:t>
            </a:r>
            <a:endParaRPr lang="es-ES" dirty="0"/>
          </a:p>
          <a:p>
            <a:r>
              <a:rPr lang="cs-CZ" dirty="0" smtClean="0"/>
              <a:t>Pomoc projektům, např. nové investice, expanze do zahraničí, výzkumná centra, univerzita</a:t>
            </a:r>
            <a:endParaRPr lang="es-E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50938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Závěr: Výzva do budoucnosti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smtClean="0"/>
              <a:t>Jak implementovat uznávané družstevní hodnoty v soukromých podnicích?  </a:t>
            </a:r>
          </a:p>
          <a:p>
            <a:r>
              <a:rPr lang="cs-CZ" sz="2400" dirty="0" smtClean="0"/>
              <a:t>A to nejenom ve skupině </a:t>
            </a:r>
            <a:r>
              <a:rPr lang="cs-CZ" sz="2400" dirty="0" err="1" smtClean="0"/>
              <a:t>Mondragon</a:t>
            </a:r>
            <a:r>
              <a:rPr lang="cs-CZ" sz="2400" dirty="0" smtClean="0"/>
              <a:t>, ale v celém regionu Baskicko</a:t>
            </a:r>
          </a:p>
          <a:p>
            <a:r>
              <a:rPr lang="cs-CZ" sz="2400" dirty="0" smtClean="0"/>
              <a:t>Pod záštitou NGO </a:t>
            </a:r>
            <a:r>
              <a:rPr lang="es-ES" sz="2400" dirty="0" smtClean="0"/>
              <a:t>“</a:t>
            </a:r>
            <a:r>
              <a:rPr lang="es-ES" sz="2400" dirty="0" err="1"/>
              <a:t>Friends</a:t>
            </a:r>
            <a:r>
              <a:rPr lang="es-ES" sz="2400" dirty="0"/>
              <a:t> of </a:t>
            </a:r>
            <a:r>
              <a:rPr lang="es-ES" sz="2400" dirty="0" err="1"/>
              <a:t>Arizmendiarrieta</a:t>
            </a:r>
            <a:r>
              <a:rPr lang="es-ES" sz="2400" dirty="0" smtClean="0"/>
              <a:t>”</a:t>
            </a:r>
            <a:r>
              <a:rPr lang="cs-CZ" sz="2400" dirty="0" smtClean="0"/>
              <a:t> probíhá iniciativa v podobě organizování seminářů v kooperaci se všemi politickými stranami, odbory a podnikatelskými sdruženími, na kterých se debatují návrhy na legislativní změny umožňující jejich jednodušší implementaci</a:t>
            </a:r>
            <a:endParaRPr lang="es-ES" sz="2400" dirty="0"/>
          </a:p>
          <a:p>
            <a:pPr marL="0" indent="0">
              <a:buNone/>
            </a:pPr>
            <a:endParaRPr lang="es-E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72270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Závěr: Výzva do budoucnosti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 smtClean="0"/>
              <a:t>Témata k diskuzi: podpora konkurenceschopnosti a motivace zaměstnanců</a:t>
            </a:r>
            <a:endParaRPr lang="es-ES" sz="2400" dirty="0"/>
          </a:p>
          <a:p>
            <a:r>
              <a:rPr lang="cs-CZ" sz="2400" dirty="0" smtClean="0"/>
              <a:t>Hodnoty v podnikání</a:t>
            </a:r>
          </a:p>
          <a:p>
            <a:r>
              <a:rPr lang="cs-CZ" sz="2400" dirty="0" smtClean="0"/>
              <a:t>Modely řízení</a:t>
            </a:r>
            <a:endParaRPr lang="es-ES" sz="2400" dirty="0"/>
          </a:p>
          <a:p>
            <a:r>
              <a:rPr lang="cs-CZ" sz="2400" dirty="0" smtClean="0"/>
              <a:t>Legislativní modely </a:t>
            </a:r>
            <a:r>
              <a:rPr lang="es-ES" sz="2400" dirty="0" smtClean="0"/>
              <a:t>(</a:t>
            </a:r>
            <a:r>
              <a:rPr lang="es-ES" sz="2400" dirty="0" err="1" smtClean="0"/>
              <a:t>ESOPs</a:t>
            </a:r>
            <a:r>
              <a:rPr lang="es-ES" sz="2400" dirty="0" smtClean="0"/>
              <a:t>,</a:t>
            </a:r>
            <a:r>
              <a:rPr lang="cs-CZ" sz="2400" dirty="0" smtClean="0"/>
              <a:t> </a:t>
            </a:r>
            <a:r>
              <a:rPr lang="es-ES" sz="2400" dirty="0" smtClean="0"/>
              <a:t>…)</a:t>
            </a:r>
            <a:endParaRPr lang="es-ES" sz="2400" dirty="0"/>
          </a:p>
          <a:p>
            <a:r>
              <a:rPr lang="cs-CZ" sz="2400" dirty="0" smtClean="0"/>
              <a:t>Návrhy ohledně daňového systému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i="1" dirty="0" smtClean="0"/>
              <a:t>Toto je probíhající iniciativa od ledna 2014…</a:t>
            </a:r>
            <a:endParaRPr lang="en-GB" sz="2400" i="1" dirty="0"/>
          </a:p>
        </p:txBody>
      </p:sp>
    </p:spTree>
    <p:extLst>
      <p:ext uri="{BB962C8B-B14F-4D97-AF65-F5344CB8AC3E}">
        <p14:creationId xmlns:p14="http://schemas.microsoft.com/office/powerpoint/2010/main" val="3328434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6600" b="1" dirty="0" smtClean="0"/>
              <a:t>     </a:t>
            </a:r>
            <a:br>
              <a:rPr lang="cs-CZ" sz="6600" b="1" dirty="0" smtClean="0"/>
            </a:br>
            <a:r>
              <a:rPr lang="cs-CZ" sz="6600" b="1" dirty="0"/>
              <a:t/>
            </a:r>
            <a:br>
              <a:rPr lang="cs-CZ" sz="6600" b="1" dirty="0"/>
            </a:br>
            <a:r>
              <a:rPr lang="cs-CZ" sz="4900" b="1" dirty="0" smtClean="0"/>
              <a:t>MCC - 3 důležitá fakta</a:t>
            </a:r>
            <a:r>
              <a:rPr lang="es-ES" b="1" dirty="0" smtClean="0"/>
              <a:t/>
            </a:r>
            <a:br>
              <a:rPr lang="es-ES" b="1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sz="3600" dirty="0" smtClean="0"/>
              <a:t>Největší ekonomická skupina v Baskicku</a:t>
            </a:r>
          </a:p>
          <a:p>
            <a:pPr marL="514350" indent="-514350">
              <a:buAutoNum type="arabicPeriod"/>
            </a:pPr>
            <a:r>
              <a:rPr lang="cs-CZ" sz="3600" dirty="0" smtClean="0"/>
              <a:t>Role banky </a:t>
            </a:r>
            <a:r>
              <a:rPr lang="cs-CZ" sz="3600" dirty="0" err="1" smtClean="0"/>
              <a:t>Caja</a:t>
            </a:r>
            <a:r>
              <a:rPr lang="cs-CZ" sz="3600" dirty="0" smtClean="0"/>
              <a:t> </a:t>
            </a:r>
            <a:r>
              <a:rPr lang="cs-CZ" sz="3600" dirty="0" err="1" smtClean="0"/>
              <a:t>Laboral</a:t>
            </a:r>
            <a:endParaRPr lang="cs-CZ" sz="3600" dirty="0" smtClean="0"/>
          </a:p>
          <a:p>
            <a:pPr marL="514350" indent="-514350">
              <a:buAutoNum type="arabicPeriod"/>
            </a:pPr>
            <a:r>
              <a:rPr lang="cs-CZ" sz="3600" dirty="0" smtClean="0"/>
              <a:t>Od </a:t>
            </a:r>
            <a:r>
              <a:rPr lang="cs-CZ" sz="3600" dirty="0"/>
              <a:t>roku 1985 </a:t>
            </a:r>
            <a:r>
              <a:rPr lang="cs-CZ" sz="3600" dirty="0" smtClean="0"/>
              <a:t>vzniká jen </a:t>
            </a:r>
            <a:r>
              <a:rPr lang="cs-CZ" sz="3600" dirty="0"/>
              <a:t>velmi málo nových průmyslových družstvech </a:t>
            </a:r>
            <a:endParaRPr lang="en-GB" sz="3600" dirty="0"/>
          </a:p>
          <a:p>
            <a:pPr marL="0" indent="0">
              <a:buNone/>
            </a:pPr>
            <a:r>
              <a:rPr lang="cs-CZ" sz="3200" dirty="0"/>
              <a:t/>
            </a:r>
            <a:br>
              <a:rPr lang="cs-CZ" sz="3200" dirty="0"/>
            </a:b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373816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980728"/>
            <a:ext cx="8301608" cy="1070992"/>
          </a:xfrm>
        </p:spPr>
        <p:txBody>
          <a:bodyPr>
            <a:noAutofit/>
          </a:bodyPr>
          <a:lstStyle/>
          <a:p>
            <a:pPr algn="ctr"/>
            <a:r>
              <a:rPr lang="cs-CZ" sz="4400" dirty="0" smtClean="0"/>
              <a:t>1. Největší </a:t>
            </a:r>
            <a:r>
              <a:rPr lang="cs-CZ" sz="4400" dirty="0"/>
              <a:t>ekonomická skupina v </a:t>
            </a:r>
            <a:r>
              <a:rPr lang="cs-CZ" sz="4400" dirty="0" smtClean="0"/>
              <a:t>Baskicku</a:t>
            </a:r>
            <a:r>
              <a:rPr lang="es-ES" sz="4400" b="1" dirty="0" smtClean="0"/>
              <a:t/>
            </a:r>
            <a:br>
              <a:rPr lang="es-ES" sz="4400" b="1" dirty="0" smtClean="0"/>
            </a:br>
            <a:endParaRPr lang="es-ES" sz="4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Vlastní jmění: </a:t>
            </a:r>
            <a:r>
              <a:rPr lang="cs-CZ" sz="3600" dirty="0" smtClean="0"/>
              <a:t>34 011mil. €</a:t>
            </a:r>
          </a:p>
          <a:p>
            <a:r>
              <a:rPr lang="cs-CZ" sz="3600" dirty="0" smtClean="0"/>
              <a:t>Počet </a:t>
            </a:r>
            <a:r>
              <a:rPr lang="cs-CZ" sz="3600" dirty="0"/>
              <a:t>zaměstnanců: 74 </a:t>
            </a:r>
            <a:r>
              <a:rPr lang="cs-CZ" sz="3600" dirty="0" smtClean="0"/>
              <a:t>060</a:t>
            </a:r>
          </a:p>
          <a:p>
            <a:r>
              <a:rPr lang="cs-CZ" sz="3600" dirty="0" smtClean="0"/>
              <a:t>257 </a:t>
            </a:r>
            <a:r>
              <a:rPr lang="cs-CZ" sz="3600" dirty="0"/>
              <a:t>společností </a:t>
            </a:r>
            <a:r>
              <a:rPr lang="cs-CZ" sz="3600" dirty="0" smtClean="0"/>
              <a:t>(z toho </a:t>
            </a:r>
            <a:r>
              <a:rPr lang="cs-CZ" sz="3600" dirty="0"/>
              <a:t>jen 103 družstev</a:t>
            </a:r>
            <a:r>
              <a:rPr lang="cs-CZ" sz="3600" dirty="0" smtClean="0"/>
              <a:t>)</a:t>
            </a:r>
          </a:p>
          <a:p>
            <a:pPr marL="0" indent="0">
              <a:buNone/>
            </a:pP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/>
              <a:t>(údaje </a:t>
            </a:r>
            <a:r>
              <a:rPr lang="cs-CZ" sz="3600" dirty="0" smtClean="0"/>
              <a:t>k </a:t>
            </a:r>
            <a:r>
              <a:rPr lang="cs-CZ" sz="3600" dirty="0"/>
              <a:t>31.12.2013)</a:t>
            </a:r>
            <a:r>
              <a:rPr lang="es-ES" sz="4000" dirty="0" smtClean="0"/>
              <a:t/>
            </a:r>
            <a:br>
              <a:rPr lang="es-ES" sz="4000" dirty="0" smtClean="0"/>
            </a:br>
            <a:r>
              <a:rPr lang="es-ES" sz="4000" dirty="0" smtClean="0"/>
              <a:t/>
            </a:r>
            <a:br>
              <a:rPr lang="es-ES" sz="4000" dirty="0" smtClean="0"/>
            </a:br>
            <a:endParaRPr lang="es-ES" sz="4000" dirty="0"/>
          </a:p>
        </p:txBody>
      </p:sp>
    </p:spTree>
    <p:extLst>
      <p:ext uri="{BB962C8B-B14F-4D97-AF65-F5344CB8AC3E}">
        <p14:creationId xmlns:p14="http://schemas.microsoft.com/office/powerpoint/2010/main" val="2785160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03648" y="476672"/>
            <a:ext cx="7313612" cy="1143000"/>
          </a:xfrm>
        </p:spPr>
        <p:txBody>
          <a:bodyPr>
            <a:normAutofit/>
          </a:bodyPr>
          <a:lstStyle/>
          <a:p>
            <a:r>
              <a:rPr lang="cs-CZ" sz="4400" b="1" dirty="0" smtClean="0"/>
              <a:t>2. R</a:t>
            </a:r>
            <a:r>
              <a:rPr lang="es-ES" sz="4400" b="1" dirty="0" smtClean="0"/>
              <a:t>ole </a:t>
            </a:r>
            <a:r>
              <a:rPr lang="cs-CZ" sz="4400" b="1" dirty="0" smtClean="0"/>
              <a:t>banky </a:t>
            </a:r>
            <a:r>
              <a:rPr lang="es-ES" sz="4400" b="1" dirty="0" smtClean="0"/>
              <a:t>Caja Laboral</a:t>
            </a:r>
            <a:endParaRPr lang="es-ES" sz="4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Jako bankéř - je </a:t>
            </a:r>
            <a:r>
              <a:rPr lang="cs-CZ" sz="3600" dirty="0"/>
              <a:t>hlavním bankéřem po </a:t>
            </a:r>
            <a:r>
              <a:rPr lang="cs-CZ" sz="3600" dirty="0" smtClean="0"/>
              <a:t>dlouhé období</a:t>
            </a:r>
          </a:p>
          <a:p>
            <a:pPr marL="0" indent="0">
              <a:buNone/>
            </a:pPr>
            <a:endParaRPr lang="cs-CZ" sz="3600" dirty="0" smtClean="0"/>
          </a:p>
          <a:p>
            <a:r>
              <a:rPr lang="cs-CZ" sz="3600" dirty="0" smtClean="0"/>
              <a:t>Jako </a:t>
            </a:r>
            <a:r>
              <a:rPr lang="cs-CZ" sz="3600" dirty="0"/>
              <a:t>dodavatel fondů solidarity (30 % zisku, více než 400 mil. € </a:t>
            </a:r>
            <a:r>
              <a:rPr lang="cs-CZ" sz="3600" dirty="0" smtClean="0"/>
              <a:t>za</a:t>
            </a:r>
            <a:r>
              <a:rPr lang="cs-CZ" sz="3600" dirty="0"/>
              <a:t> </a:t>
            </a:r>
            <a:r>
              <a:rPr lang="cs-CZ" sz="3600" dirty="0" smtClean="0"/>
              <a:t>15 let)</a:t>
            </a:r>
            <a:endParaRPr lang="en-GB" sz="3600" dirty="0"/>
          </a:p>
          <a:p>
            <a:pPr marL="0" indent="0">
              <a:buNone/>
            </a:pPr>
            <a:r>
              <a:rPr lang="cs-CZ" sz="3600" dirty="0"/>
              <a:t/>
            </a:r>
            <a:br>
              <a:rPr lang="cs-CZ" sz="3600" dirty="0"/>
            </a:b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2616460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/>
              <a:t>3. Právní status společností</a:t>
            </a:r>
            <a:endParaRPr lang="es-ES" sz="40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smtClean="0"/>
              <a:t>Od roku 1985 převážně vznik soukromých společností, ne družstev. </a:t>
            </a:r>
            <a:endParaRPr lang="es-ES" sz="32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5317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31640" y="692696"/>
            <a:ext cx="7313612" cy="1143000"/>
          </a:xfrm>
        </p:spPr>
        <p:txBody>
          <a:bodyPr/>
          <a:lstStyle/>
          <a:p>
            <a:r>
              <a:rPr lang="es-ES" b="1" dirty="0" smtClean="0"/>
              <a:t/>
            </a:r>
            <a:br>
              <a:rPr lang="es-ES" b="1" dirty="0" smtClean="0"/>
            </a:br>
            <a:r>
              <a:rPr lang="cs-CZ" sz="3200" b="1" dirty="0"/>
              <a:t>Klíčové faktory úspěchu </a:t>
            </a:r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3200" b="1" dirty="0" smtClean="0"/>
              <a:t>(na úrovni </a:t>
            </a:r>
            <a:r>
              <a:rPr lang="en-GB" sz="3200" b="1" dirty="0" err="1" smtClean="0"/>
              <a:t>jednotliv</a:t>
            </a:r>
            <a:r>
              <a:rPr lang="cs-CZ" sz="3200" b="1" dirty="0" err="1" smtClean="0"/>
              <a:t>ých</a:t>
            </a:r>
            <a:r>
              <a:rPr lang="cs-CZ" sz="3200" b="1" dirty="0" smtClean="0"/>
              <a:t> družstev)</a:t>
            </a:r>
            <a:r>
              <a:rPr lang="cs-CZ" sz="3200" dirty="0"/>
              <a:t/>
            </a:r>
            <a:br>
              <a:rPr lang="cs-CZ" sz="3200" dirty="0"/>
            </a:b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200" dirty="0" smtClean="0"/>
              <a:t>1. Zainteresovanost zaměstnanců</a:t>
            </a:r>
          </a:p>
          <a:p>
            <a:pPr marL="0" indent="0">
              <a:buNone/>
            </a:pPr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 smtClean="0"/>
              <a:t>2. Strategie </a:t>
            </a:r>
            <a:r>
              <a:rPr lang="cs-CZ" sz="3200" dirty="0"/>
              <a:t>založená na </a:t>
            </a:r>
            <a:r>
              <a:rPr lang="cs-CZ" sz="3200" dirty="0" smtClean="0"/>
              <a:t>kvalitě</a:t>
            </a:r>
          </a:p>
          <a:p>
            <a:pPr marL="0" indent="0">
              <a:buNone/>
            </a:pPr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 smtClean="0"/>
              <a:t>3. Reinvestované zisky</a:t>
            </a:r>
          </a:p>
          <a:p>
            <a:pPr marL="0" indent="0">
              <a:buNone/>
            </a:pPr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 smtClean="0"/>
              <a:t>4. Daňové </a:t>
            </a:r>
            <a:r>
              <a:rPr lang="cs-CZ" sz="3200" dirty="0"/>
              <a:t>výhody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1618326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1. Zainteresovanost zaměstnanců – důvody: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15616" y="836712"/>
            <a:ext cx="7313612" cy="4114800"/>
          </a:xfrm>
        </p:spPr>
        <p:txBody>
          <a:bodyPr/>
          <a:lstStyle/>
          <a:p>
            <a:endParaRPr lang="es-ES" dirty="0" smtClean="0"/>
          </a:p>
          <a:p>
            <a:r>
              <a:rPr lang="cs-CZ" sz="2400" b="1" dirty="0" smtClean="0"/>
              <a:t>Ekonomické: </a:t>
            </a:r>
            <a:r>
              <a:rPr lang="cs-CZ" sz="2400" dirty="0" smtClean="0"/>
              <a:t>Vlastnictví zaměstnanců - každý musí investovat 16 </a:t>
            </a:r>
            <a:r>
              <a:rPr lang="cs-CZ" sz="2400" dirty="0"/>
              <a:t>000 €</a:t>
            </a:r>
            <a:r>
              <a:rPr lang="cs-CZ" sz="2400" dirty="0" smtClean="0"/>
              <a:t>)</a:t>
            </a:r>
          </a:p>
          <a:p>
            <a:r>
              <a:rPr lang="cs-CZ" sz="2400" b="1" dirty="0" smtClean="0"/>
              <a:t>Systém </a:t>
            </a:r>
            <a:r>
              <a:rPr lang="cs-CZ" sz="2400" b="1" dirty="0"/>
              <a:t>sdílení zisků:</a:t>
            </a:r>
            <a:r>
              <a:rPr lang="cs-CZ" sz="2400" dirty="0"/>
              <a:t> (penzijní fond</a:t>
            </a:r>
            <a:r>
              <a:rPr lang="cs-CZ" sz="2400" dirty="0" smtClean="0"/>
              <a:t>)</a:t>
            </a:r>
          </a:p>
          <a:p>
            <a:r>
              <a:rPr lang="cs-CZ" sz="2400" b="1" dirty="0" smtClean="0"/>
              <a:t>Manažerské: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 smtClean="0"/>
              <a:t>- Informační politika - transparentnost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 smtClean="0"/>
              <a:t>- Nízké </a:t>
            </a:r>
            <a:r>
              <a:rPr lang="cs-CZ" sz="2400" dirty="0"/>
              <a:t>platové rozpětí (poměr </a:t>
            </a:r>
            <a:r>
              <a:rPr lang="cs-CZ" sz="2400" dirty="0" smtClean="0"/>
              <a:t>1:6)</a:t>
            </a:r>
          </a:p>
          <a:p>
            <a:r>
              <a:rPr lang="cs-CZ" sz="2400" b="1" dirty="0" smtClean="0"/>
              <a:t>Kulturní </a:t>
            </a:r>
            <a:r>
              <a:rPr lang="cs-CZ" sz="2400" b="1" dirty="0"/>
              <a:t>hodnoty:</a:t>
            </a:r>
            <a:br>
              <a:rPr lang="cs-CZ" sz="2400" b="1" dirty="0"/>
            </a:br>
            <a:r>
              <a:rPr lang="cs-CZ" sz="2400" b="1" dirty="0" smtClean="0"/>
              <a:t>- </a:t>
            </a:r>
            <a:r>
              <a:rPr lang="cs-CZ" sz="2400" dirty="0" smtClean="0"/>
              <a:t>Každý </a:t>
            </a:r>
            <a:r>
              <a:rPr lang="cs-CZ" sz="2400" dirty="0" err="1"/>
              <a:t>z</a:t>
            </a:r>
            <a:r>
              <a:rPr lang="cs-CZ" sz="2400" dirty="0" err="1" smtClean="0"/>
              <a:t>aměstanec</a:t>
            </a:r>
            <a:r>
              <a:rPr lang="cs-CZ" sz="2400" dirty="0" smtClean="0"/>
              <a:t>, který je vlastníkem, má jeden hlas a volí představenstvo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 smtClean="0"/>
              <a:t>- Sdílené </a:t>
            </a:r>
            <a:r>
              <a:rPr lang="cs-CZ" sz="2400" dirty="0"/>
              <a:t>potřeby projektu mají přednost před individuálními zájmy („Společné dobro na prvním místě“)</a:t>
            </a:r>
            <a:br>
              <a:rPr lang="cs-CZ" sz="2400" dirty="0"/>
            </a:br>
            <a:r>
              <a:rPr lang="cs-CZ" sz="2400" dirty="0" smtClean="0"/>
              <a:t>- Týmová </a:t>
            </a:r>
            <a:r>
              <a:rPr lang="cs-CZ" sz="2400" dirty="0"/>
              <a:t>práce a odpovědnost ke </a:t>
            </a:r>
            <a:r>
              <a:rPr lang="cs-CZ" sz="2400" dirty="0" smtClean="0"/>
              <a:t>společnosti</a:t>
            </a:r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3317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03648" y="692696"/>
            <a:ext cx="7313612" cy="1368152"/>
          </a:xfrm>
        </p:spPr>
        <p:txBody>
          <a:bodyPr/>
          <a:lstStyle/>
          <a:p>
            <a:r>
              <a:rPr lang="cs-CZ" sz="4400" b="1" dirty="0" smtClean="0"/>
              <a:t/>
            </a:r>
            <a:br>
              <a:rPr lang="cs-CZ" sz="4400" b="1" dirty="0" smtClean="0"/>
            </a:br>
            <a:r>
              <a:rPr lang="cs-CZ" sz="4400" b="1" dirty="0" smtClean="0"/>
              <a:t/>
            </a:r>
            <a:br>
              <a:rPr lang="cs-CZ" sz="4400" b="1" dirty="0" smtClean="0"/>
            </a:br>
            <a:r>
              <a:rPr lang="cs-CZ" sz="4400" b="1" dirty="0"/>
              <a:t/>
            </a:r>
            <a:br>
              <a:rPr lang="cs-CZ" sz="4400" b="1" dirty="0"/>
            </a:br>
            <a:r>
              <a:rPr lang="cs-CZ" sz="4400" b="1" dirty="0" smtClean="0"/>
              <a:t/>
            </a:r>
            <a:br>
              <a:rPr lang="cs-CZ" sz="4400" b="1" dirty="0" smtClean="0"/>
            </a:br>
            <a:r>
              <a:rPr lang="cs-CZ" sz="4400" b="1" dirty="0" smtClean="0"/>
              <a:t>                                             </a:t>
            </a:r>
            <a:r>
              <a:rPr lang="cs-CZ" sz="4000" b="1" dirty="0" smtClean="0"/>
              <a:t>2. Strategie </a:t>
            </a:r>
            <a:r>
              <a:rPr lang="cs-CZ" sz="4000" b="1" dirty="0"/>
              <a:t>založená na kvalitě</a:t>
            </a:r>
            <a:r>
              <a:rPr lang="es-ES" sz="4400" b="1" dirty="0" smtClean="0"/>
              <a:t/>
            </a:r>
            <a:br>
              <a:rPr lang="es-ES" sz="4400" b="1" dirty="0" smtClean="0"/>
            </a:br>
            <a:endParaRPr lang="es-ES" sz="4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70013" y="1556792"/>
            <a:ext cx="7313612" cy="4385221"/>
          </a:xfrm>
        </p:spPr>
        <p:txBody>
          <a:bodyPr/>
          <a:lstStyle/>
          <a:p>
            <a:r>
              <a:rPr lang="cs-CZ" dirty="0" err="1" smtClean="0"/>
              <a:t>Mondragon</a:t>
            </a:r>
            <a:r>
              <a:rPr lang="cs-CZ" dirty="0" smtClean="0"/>
              <a:t> </a:t>
            </a:r>
            <a:r>
              <a:rPr lang="cs-CZ" dirty="0" smtClean="0"/>
              <a:t>stále inovuje - je </a:t>
            </a:r>
            <a:r>
              <a:rPr lang="cs-CZ" dirty="0" smtClean="0"/>
              <a:t>považován za průkopníka v implementaci strategií založených na kvalitě </a:t>
            </a:r>
            <a:r>
              <a:rPr lang="cs-CZ" dirty="0" smtClean="0"/>
              <a:t>produktů</a:t>
            </a:r>
          </a:p>
          <a:p>
            <a:r>
              <a:rPr lang="cs-CZ" dirty="0" err="1" smtClean="0"/>
              <a:t>Mondragon</a:t>
            </a:r>
            <a:r>
              <a:rPr lang="cs-CZ" dirty="0" smtClean="0"/>
              <a:t> </a:t>
            </a:r>
            <a:r>
              <a:rPr lang="cs-CZ" dirty="0" smtClean="0"/>
              <a:t>dlouhodobě využívá poznatků z výzkumu z Harvardu s důrazem na „vnímání kvality“ – PIMS strategie (Profit </a:t>
            </a:r>
            <a:r>
              <a:rPr lang="cs-CZ" dirty="0" err="1" smtClean="0"/>
              <a:t>Impact</a:t>
            </a:r>
            <a:r>
              <a:rPr lang="cs-CZ" dirty="0" smtClean="0"/>
              <a:t> on Market </a:t>
            </a:r>
            <a:r>
              <a:rPr lang="cs-CZ" dirty="0" err="1" smtClean="0"/>
              <a:t>Strategies</a:t>
            </a:r>
            <a:r>
              <a:rPr lang="cs-CZ" dirty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601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75656" y="764704"/>
            <a:ext cx="7313612" cy="1143000"/>
          </a:xfrm>
        </p:spPr>
        <p:txBody>
          <a:bodyPr/>
          <a:lstStyle/>
          <a:p>
            <a:r>
              <a:rPr lang="cs-CZ" sz="4400" b="1" dirty="0" smtClean="0"/>
              <a:t>3. Reinvestované </a:t>
            </a:r>
            <a:r>
              <a:rPr lang="cs-CZ" sz="4400" b="1" dirty="0"/>
              <a:t>zisky</a:t>
            </a:r>
            <a:r>
              <a:rPr lang="cs-CZ" sz="4400" dirty="0"/>
              <a:t> </a:t>
            </a:r>
            <a:r>
              <a:rPr lang="es-ES" sz="4400" b="1" dirty="0" smtClean="0"/>
              <a:t/>
            </a:r>
            <a:br>
              <a:rPr lang="es-ES" sz="4400" b="1" dirty="0" smtClean="0"/>
            </a:br>
            <a:endParaRPr lang="es-ES" sz="4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Podíl na zisku zvyšuje akciové vlastnictví </a:t>
            </a:r>
            <a:r>
              <a:rPr lang="cs-CZ" dirty="0" smtClean="0"/>
              <a:t>všech členů</a:t>
            </a:r>
          </a:p>
          <a:p>
            <a:r>
              <a:rPr lang="cs-CZ" dirty="0" smtClean="0"/>
              <a:t>Akciový </a:t>
            </a:r>
            <a:r>
              <a:rPr lang="cs-CZ" dirty="0"/>
              <a:t>podíl však nemůže být  </a:t>
            </a:r>
            <a:r>
              <a:rPr lang="cs-CZ" dirty="0" smtClean="0"/>
              <a:t>vybrán </a:t>
            </a:r>
            <a:r>
              <a:rPr lang="cs-CZ" dirty="0"/>
              <a:t>před odchodem do </a:t>
            </a:r>
            <a:r>
              <a:rPr lang="cs-CZ" dirty="0" smtClean="0"/>
              <a:t>důchodu – povinný odchod do důchodu v 65</a:t>
            </a:r>
          </a:p>
          <a:p>
            <a:r>
              <a:rPr lang="cs-CZ" dirty="0" smtClean="0"/>
              <a:t>Průběžně může být využíván pouze 7% úrok na jejich podíly a 10 </a:t>
            </a:r>
            <a:r>
              <a:rPr lang="cs-CZ" dirty="0"/>
              <a:t>% zisku </a:t>
            </a:r>
            <a:r>
              <a:rPr lang="cs-CZ" dirty="0" smtClean="0"/>
              <a:t>do</a:t>
            </a:r>
            <a:r>
              <a:rPr lang="cs-CZ" dirty="0"/>
              <a:t> povinného v</a:t>
            </a:r>
            <a:r>
              <a:rPr lang="cs-CZ" dirty="0" smtClean="0"/>
              <a:t>zdělávacího </a:t>
            </a:r>
            <a:r>
              <a:rPr lang="cs-CZ" dirty="0"/>
              <a:t>fondu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48352129"/>
      </p:ext>
    </p:extLst>
  </p:cSld>
  <p:clrMapOvr>
    <a:masterClrMapping/>
  </p:clrMapOvr>
</p:sld>
</file>

<file path=ppt/theme/theme1.xml><?xml version="1.0" encoding="utf-8"?>
<a:theme xmlns:a="http://schemas.openxmlformats.org/drawingml/2006/main" name="1_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756</TotalTime>
  <Words>491</Words>
  <Application>Microsoft Office PowerPoint</Application>
  <PresentationFormat>On-screen Show (4:3)</PresentationFormat>
  <Paragraphs>87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1_Eclipse</vt:lpstr>
      <vt:lpstr>2_Eclipse</vt:lpstr>
      <vt:lpstr> </vt:lpstr>
      <vt:lpstr>       MCC - 3 důležitá fakta </vt:lpstr>
      <vt:lpstr>1. Největší ekonomická skupina v Baskicku </vt:lpstr>
      <vt:lpstr>2. Role banky Caja Laboral</vt:lpstr>
      <vt:lpstr>3. Právní status společností</vt:lpstr>
      <vt:lpstr> Klíčové faktory úspěchu  (na úrovni jednotlivých družstev) </vt:lpstr>
      <vt:lpstr>1. Zainteresovanost zaměstnanců – důvody:</vt:lpstr>
      <vt:lpstr>                                                 2. Strategie založená na kvalitě </vt:lpstr>
      <vt:lpstr>3. Reinvestované zisky  </vt:lpstr>
      <vt:lpstr>4. Daňové výhody </vt:lpstr>
      <vt:lpstr>Klíčové faktory úspěchu  (na úrovni celé korporace) </vt:lpstr>
      <vt:lpstr>1. Fondy solidarity a realokace zaměstnanců / členů</vt:lpstr>
      <vt:lpstr>2. Korporátní model řízení </vt:lpstr>
      <vt:lpstr>3. Výměna nejlepších zkušeností </vt:lpstr>
      <vt:lpstr>4. Podpora manažerských týmů </vt:lpstr>
      <vt:lpstr>5. Lobování ve veřejné správě</vt:lpstr>
      <vt:lpstr>Závěr: Výzva do budoucnosti</vt:lpstr>
      <vt:lpstr>Závěr: Výzva do budoucnosti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MONDRAGON Corporation</dc:title>
  <dc:creator>Juan Manuel Sinde Oyarzabal</dc:creator>
  <cp:lastModifiedBy>Jana Mausen</cp:lastModifiedBy>
  <cp:revision>64</cp:revision>
  <cp:lastPrinted>2015-06-16T09:31:57Z</cp:lastPrinted>
  <dcterms:created xsi:type="dcterms:W3CDTF">2014-09-28T15:38:34Z</dcterms:created>
  <dcterms:modified xsi:type="dcterms:W3CDTF">2015-06-16T09:32:13Z</dcterms:modified>
</cp:coreProperties>
</file>